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470" r:id="rId3"/>
    <p:sldId id="471" r:id="rId4"/>
    <p:sldId id="434" r:id="rId5"/>
    <p:sldId id="447" r:id="rId6"/>
    <p:sldId id="472" r:id="rId7"/>
    <p:sldId id="473" r:id="rId8"/>
    <p:sldId id="474" r:id="rId9"/>
    <p:sldId id="475" r:id="rId10"/>
    <p:sldId id="478" r:id="rId11"/>
    <p:sldId id="479" r:id="rId12"/>
    <p:sldId id="481" r:id="rId13"/>
    <p:sldId id="477" r:id="rId14"/>
    <p:sldId id="476" r:id="rId15"/>
    <p:sldId id="480" r:id="rId16"/>
    <p:sldId id="485" r:id="rId17"/>
    <p:sldId id="486" r:id="rId18"/>
    <p:sldId id="487" r:id="rId19"/>
    <p:sldId id="488" r:id="rId20"/>
    <p:sldId id="489" r:id="rId21"/>
    <p:sldId id="490" r:id="rId22"/>
    <p:sldId id="484" r:id="rId23"/>
    <p:sldId id="482" r:id="rId24"/>
    <p:sldId id="483" r:id="rId25"/>
    <p:sldId id="491" r:id="rId26"/>
    <p:sldId id="492" r:id="rId27"/>
    <p:sldId id="493" r:id="rId28"/>
    <p:sldId id="494" r:id="rId29"/>
    <p:sldId id="495" r:id="rId30"/>
    <p:sldId id="469" r:id="rId31"/>
    <p:sldId id="496" r:id="rId3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CC0000"/>
    <a:srgbClr val="EFFEFF"/>
    <a:srgbClr val="CC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68" autoAdjust="0"/>
    <p:restoredTop sz="94660"/>
  </p:normalViewPr>
  <p:slideViewPr>
    <p:cSldViewPr>
      <p:cViewPr varScale="1">
        <p:scale>
          <a:sx n="74" d="100"/>
          <a:sy n="74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CC192-1A64-45A4-A3C6-E30D9FB3EA4A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0B7B2-38EC-44B2-A20F-28E6C80E0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6496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2EB6D-BA40-4216-B2C8-939BE37F372A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78CB3-CB44-4D21-BB22-544DC75DD8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017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ЦППМСП\Стиль\фон.jpg"/>
          <p:cNvPicPr>
            <a:picLocks noChangeAspect="1" noChangeArrowheads="1"/>
          </p:cNvPicPr>
          <p:nvPr userDrawn="1"/>
        </p:nvPicPr>
        <p:blipFill>
          <a:blip r:embed="rId2" cstate="print"/>
          <a:srcRect l="5726"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sp>
        <p:nvSpPr>
          <p:cNvPr id="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179512" y="188640"/>
            <a:ext cx="8784976" cy="648072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E83425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4" name="Текст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980728"/>
            <a:ext cx="8784976" cy="5688632"/>
          </a:xfr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E83425"/>
                </a:solidFill>
              </a:defRPr>
            </a:lvl1pPr>
          </a:lstStyle>
          <a:p>
            <a:pPr lvl="0"/>
            <a:r>
              <a:rPr lang="ru-RU" dirty="0"/>
              <a:t>Текст слайда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дминистратор\Desktop\ЦППМСП\Стиль\фон.jpg"/>
          <p:cNvPicPr>
            <a:picLocks noChangeAspect="1" noChangeArrowheads="1"/>
          </p:cNvPicPr>
          <p:nvPr userDrawn="1"/>
        </p:nvPicPr>
        <p:blipFill>
          <a:blip r:embed="rId2" cstate="print"/>
          <a:srcRect l="5726"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sp>
        <p:nvSpPr>
          <p:cNvPr id="7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179512" y="188640"/>
            <a:ext cx="7920880" cy="648072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E83425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980728"/>
            <a:ext cx="8784976" cy="5688632"/>
          </a:xfr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E83425"/>
                </a:solidFill>
              </a:defRPr>
            </a:lvl1pPr>
          </a:lstStyle>
          <a:p>
            <a:pPr lvl="0"/>
            <a:r>
              <a:rPr lang="ru-RU" dirty="0"/>
              <a:t>Текст слайда</a:t>
            </a:r>
          </a:p>
        </p:txBody>
      </p:sp>
      <p:pic>
        <p:nvPicPr>
          <p:cNvPr id="1026" name="Picture 2" descr="C:\Users\Администратор\Desktop\ЦППМСП\Стиль\лого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52847"/>
            <a:ext cx="832895" cy="82788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ЦППМСП\Стиль\фон1.jpg"/>
          <p:cNvPicPr>
            <a:picLocks noChangeAspect="1" noChangeArrowheads="1"/>
          </p:cNvPicPr>
          <p:nvPr userDrawn="1"/>
        </p:nvPicPr>
        <p:blipFill>
          <a:blip r:embed="rId2" cstate="print"/>
          <a:srcRect l="57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179512" y="188640"/>
            <a:ext cx="7920880" cy="648072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E83425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980728"/>
            <a:ext cx="8784976" cy="5688632"/>
          </a:xfr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E83425"/>
                </a:solidFill>
              </a:defRPr>
            </a:lvl1pPr>
          </a:lstStyle>
          <a:p>
            <a:pPr lvl="0"/>
            <a:r>
              <a:rPr lang="ru-RU" dirty="0"/>
              <a:t>Текст слайда</a:t>
            </a:r>
          </a:p>
        </p:txBody>
      </p:sp>
      <p:pic>
        <p:nvPicPr>
          <p:cNvPr id="6" name="Picture 2" descr="C:\Users\Администратор\Desktop\ЦППМСП\Стиль\лого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52847"/>
            <a:ext cx="832895" cy="82788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5BC82A-A24F-48E9-8EE8-613F6F29E9AC}" type="datetimeFigureOut">
              <a:rPr lang="ru-RU"/>
              <a:pPr>
                <a:defRPr/>
              </a:pPr>
              <a:t>16.12.2022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F6A0F7-7751-45B6-8FB3-4581190C9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9281F-E685-49CB-A075-E30583C14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839A1-0817-4FD7-A021-801256CDF2CB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3C400-AB0F-47F5-8E54-304A424F2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sibirceva.76gmail.com@yandex.ru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 txBox="1">
            <a:spLocks/>
          </p:cNvSpPr>
          <p:nvPr/>
        </p:nvSpPr>
        <p:spPr>
          <a:xfrm>
            <a:off x="2195736" y="476672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9512" y="1124744"/>
            <a:ext cx="8784976" cy="360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>
              <a:defRPr lang="ru-RU" dirty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Городское методическое объединение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«Коррекционно-развивающая</a:t>
            </a:r>
            <a:r>
              <a:rPr kumimoji="0" lang="ru-RU" i="0" u="none" strike="noStrike" kern="1200" cap="none" spc="0" normalizeH="0" noProof="0" dirty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работа с детьми с ограниченными возможностями здоровья»</a:t>
            </a:r>
          </a:p>
          <a:p>
            <a:pPr lvl="0" algn="ctr">
              <a:spcBef>
                <a:spcPct val="0"/>
              </a:spcBef>
              <a:defRPr/>
            </a:pPr>
            <a:endParaRPr lang="ru-RU" dirty="0"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endParaRPr lang="ru-RU" dirty="0"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endParaRPr lang="ru-RU" dirty="0"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993300"/>
                </a:solidFill>
              </a:rPr>
              <a:t>Организация коррекционно-развивающей работы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993300"/>
                </a:solidFill>
              </a:rPr>
              <a:t>педагога с детьми с ограниченными возможностями здоровья в группе общеразвивающей и комбинированной направленности ДОО</a:t>
            </a:r>
          </a:p>
          <a:p>
            <a:pPr lvl="0" algn="ctr">
              <a:spcBef>
                <a:spcPct val="0"/>
              </a:spcBef>
              <a:defRPr/>
            </a:pPr>
            <a:endParaRPr kumimoji="0" lang="ru-RU" i="0" u="none" strike="noStrike" kern="1200" cap="none" spc="0" normalizeH="0" noProof="0" dirty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endParaRPr kumimoji="0" lang="ru-RU" i="0" u="none" strike="noStrike" kern="1200" cap="none" spc="0" normalizeH="0" baseline="0" noProof="0" dirty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6142537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Ирбит</a:t>
            </a:r>
          </a:p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4886670"/>
            <a:ext cx="5701220" cy="1211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Руководители ГМО: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Сибирцева Мария Валерьевна, учитель-дефектолог</a:t>
            </a:r>
          </a:p>
          <a:p>
            <a:pPr>
              <a:lnSpc>
                <a:spcPct val="107000"/>
              </a:lnSpc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Бессонова Евгения Сергеевна, учитель-дефектолог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80563"/>
            <a:ext cx="84375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ГО «город Ирбит» СО «Детский сад компенсирующего вида № 2»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 txBox="1">
            <a:spLocks/>
          </p:cNvSpPr>
          <p:nvPr/>
        </p:nvSpPr>
        <p:spPr>
          <a:xfrm>
            <a:off x="2195736" y="476672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9024" y="188640"/>
            <a:ext cx="8784976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993300"/>
                </a:solidFill>
              </a:rPr>
              <a:t>Особенности развития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764705"/>
          <a:ext cx="8712968" cy="5969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7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881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37597">
                <a:tc>
                  <a:txBody>
                    <a:bodyPr/>
                    <a:lstStyle/>
                    <a:p>
                      <a:r>
                        <a:rPr lang="ru-RU" b="0" dirty="0"/>
                        <a:t>Память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Развита очень слабо. Хорошо запоминают наглядный материал – яркие картинки, изображающие хорошо знакомые объекты, или реальные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предметы. Запоминают то, что произвело большое впечатление.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37597">
                <a:tc>
                  <a:txBody>
                    <a:bodyPr/>
                    <a:lstStyle/>
                    <a:p>
                      <a:r>
                        <a:rPr lang="ru-RU" b="0" dirty="0"/>
                        <a:t>Восприятие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Узость и замедленность: расплывчато представляют себе окружающие предметы, плохо различают основные их свойства, не ориентируются в пространстве. На 5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году жизни могут делать выбор игрушки по образцу (по форме, цвету, величине).  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75075">
                <a:tc>
                  <a:txBody>
                    <a:bodyPr/>
                    <a:lstStyle/>
                    <a:p>
                      <a:r>
                        <a:rPr lang="ru-RU" b="0" dirty="0"/>
                        <a:t>Внимание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Всегда трудно привлекается, плохо фиксируется, легко рассеивается. Обычно не удерживают взгляда на объектах, не рассматривают их, не умеют следить за действиями взрослых.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75075">
                <a:tc>
                  <a:txBody>
                    <a:bodyPr/>
                    <a:lstStyle/>
                    <a:p>
                      <a:r>
                        <a:rPr lang="ru-RU" b="0" dirty="0"/>
                        <a:t>Мышление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Затруднено решение простейших, наглядно-действенных задач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сложить разрезную картинку из 2–3 частей, выбор геометрической фигуры, сортировка по цвету, выбрать одинаковые картинки и т. д.)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2552">
                <a:tc>
                  <a:txBody>
                    <a:bodyPr/>
                    <a:lstStyle/>
                    <a:p>
                      <a:r>
                        <a:rPr lang="ru-RU" b="0" dirty="0"/>
                        <a:t>Речь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Слабая речевая активность. Хуже понимают обращенную речь.  Словарный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запас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резко ограничен,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владеют предложением.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22744">
                <a:tc>
                  <a:txBody>
                    <a:bodyPr/>
                    <a:lstStyle/>
                    <a:p>
                      <a:r>
                        <a:rPr lang="ru-RU" b="0" dirty="0"/>
                        <a:t>Игровые</a:t>
                      </a:r>
                      <a:r>
                        <a:rPr lang="ru-RU" b="0" baseline="0" dirty="0"/>
                        <a:t> действия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проявляют желания активно действовать с предметами, игрушками.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Интерес к игрушкам кратковременный, т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к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побуждается лишь их внешним видом.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9209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 txBox="1">
            <a:spLocks/>
          </p:cNvSpPr>
          <p:nvPr/>
        </p:nvSpPr>
        <p:spPr>
          <a:xfrm>
            <a:off x="2195736" y="476672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9024" y="476672"/>
            <a:ext cx="8784976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993300"/>
                </a:solidFill>
              </a:rPr>
              <a:t>Тяжелые нарушения речи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251520" y="1412776"/>
            <a:ext cx="8352928" cy="4347864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            </a:t>
            </a:r>
            <a:r>
              <a:rPr lang="ru-RU" sz="2000" dirty="0">
                <a:solidFill>
                  <a:schemeClr val="tx1"/>
                </a:solidFill>
              </a:rPr>
              <a:t>Дети с ТНР - это особая категория детей с отклонениями в развитии, у которых первично не нарушен интеллект, сохранен слух, но есть значительные речевые дефекты, влияющие на становление психики.</a:t>
            </a:r>
          </a:p>
          <a:p>
            <a:pPr algn="just"/>
            <a:r>
              <a:rPr lang="ru-RU" sz="2000" b="0" i="0" dirty="0">
                <a:solidFill>
                  <a:schemeClr val="tx1"/>
                </a:solidFill>
                <a:effectLst/>
                <a:latin typeface="YS Text"/>
              </a:rPr>
              <a:t>           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       </a:t>
            </a:r>
            <a:r>
              <a:rPr lang="ru-RU" sz="2000" b="0" i="0" dirty="0">
                <a:solidFill>
                  <a:schemeClr val="tx1"/>
                </a:solidFill>
                <a:effectLst/>
              </a:rPr>
              <a:t>Нарушения речи многообразны, они могут проявляться в нарушении: </a:t>
            </a:r>
          </a:p>
          <a:p>
            <a:pPr algn="just">
              <a:buFontTx/>
              <a:buChar char="-"/>
            </a:pPr>
            <a:r>
              <a:rPr lang="ru-RU" sz="2000" dirty="0">
                <a:solidFill>
                  <a:schemeClr val="tx1"/>
                </a:solidFill>
              </a:rPr>
              <a:t>п</a:t>
            </a:r>
            <a:r>
              <a:rPr lang="ru-RU" sz="2000" b="0" i="0" dirty="0">
                <a:solidFill>
                  <a:schemeClr val="tx1"/>
                </a:solidFill>
                <a:effectLst/>
              </a:rPr>
              <a:t>роизношения; </a:t>
            </a:r>
          </a:p>
          <a:p>
            <a:pPr algn="just">
              <a:buFontTx/>
              <a:buChar char="-"/>
            </a:pPr>
            <a:r>
              <a:rPr lang="ru-RU" sz="2000" b="0" i="0" dirty="0">
                <a:solidFill>
                  <a:schemeClr val="tx1"/>
                </a:solidFill>
                <a:effectLst/>
              </a:rPr>
              <a:t>грамматического строя речи;</a:t>
            </a:r>
          </a:p>
          <a:p>
            <a:pPr algn="just">
              <a:buFontTx/>
              <a:buChar char="-"/>
            </a:pPr>
            <a:r>
              <a:rPr lang="ru-RU" sz="2000" b="0" i="0" dirty="0">
                <a:solidFill>
                  <a:schemeClr val="tx1"/>
                </a:solidFill>
                <a:effectLst/>
              </a:rPr>
              <a:t>бедности словарного запаса; </a:t>
            </a:r>
            <a:endParaRPr lang="ru-RU" sz="2000" dirty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ru-RU" sz="2000" b="0" i="0" dirty="0">
                <a:solidFill>
                  <a:schemeClr val="tx1"/>
                </a:solidFill>
                <a:effectLst/>
              </a:rPr>
              <a:t>темпа и плавности речи.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209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 txBox="1">
            <a:spLocks/>
          </p:cNvSpPr>
          <p:nvPr/>
        </p:nvSpPr>
        <p:spPr>
          <a:xfrm>
            <a:off x="2195736" y="476672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9024" y="0"/>
            <a:ext cx="8784976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993300"/>
                </a:solidFill>
              </a:rPr>
              <a:t>Особенности развития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548680"/>
          <a:ext cx="8712968" cy="61094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7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881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32483">
                <a:tc>
                  <a:txBody>
                    <a:bodyPr/>
                    <a:lstStyle/>
                    <a:p>
                      <a:r>
                        <a:rPr lang="ru-RU" b="0" dirty="0"/>
                        <a:t>Память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Долгое запоминание и быстрое забывание,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трудности при запоминании стихов.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5675">
                <a:tc>
                  <a:txBody>
                    <a:bodyPr/>
                    <a:lstStyle/>
                    <a:p>
                      <a:r>
                        <a:rPr lang="ru-RU" b="0" dirty="0"/>
                        <a:t>Восприятие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Нарушения фонематического слуха. Бедность зрительных представлений. Нарушение операции синтеза при складывании картинки из частей.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арушения ориентировки в пространстве, трудности в дифференциации понятий «слева», «справа», «между», «над», «под».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2483">
                <a:tc>
                  <a:txBody>
                    <a:bodyPr/>
                    <a:lstStyle/>
                    <a:p>
                      <a:r>
                        <a:rPr lang="ru-RU" b="0" dirty="0"/>
                        <a:t>Внимание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Неустойчивость.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Т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рудности сосредоточения на словесном материале. Инструкция воспринимается неточно, фрагментарно.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45675">
                <a:tc>
                  <a:txBody>
                    <a:bodyPr/>
                    <a:lstStyle/>
                    <a:p>
                      <a:r>
                        <a:rPr lang="ru-RU" b="0" dirty="0"/>
                        <a:t>Мышление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Недостаточный объём сведений об окружающем мире, свойствах предметов.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Т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рудности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установления сходства и различия между предметами.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есформированность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многих обобщающих понятий.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Затрудняются в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классификации предметов по существенным признакам.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03547">
                <a:tc>
                  <a:txBody>
                    <a:bodyPr/>
                    <a:lstStyle/>
                    <a:p>
                      <a:r>
                        <a:rPr lang="ru-RU" b="0" dirty="0"/>
                        <a:t>Речь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0" dirty="0"/>
                        <a:t>Нарушения звукопроизношения. Словарный</a:t>
                      </a:r>
                      <a:r>
                        <a:rPr lang="ru-RU" b="0" baseline="0" dirty="0"/>
                        <a:t> запас недостаточный. Лексико-грамматический строй речи нарушен. Связная речь не сформирована.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888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/>
                        <a:t>Эмоционально-волевая сфера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Заниженная самооценка.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Повышенная обидчивость, ранимость.</a:t>
                      </a:r>
                    </a:p>
                    <a:p>
                      <a:pPr algn="just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Тревожность.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Агрессивное поведение разной степени выраженности.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9209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 txBox="1">
            <a:spLocks/>
          </p:cNvSpPr>
          <p:nvPr/>
        </p:nvSpPr>
        <p:spPr>
          <a:xfrm>
            <a:off x="2195736" y="476672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993300"/>
                </a:solidFill>
              </a:rPr>
              <a:t>Нарушение опорно-двигательного аппарата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179512" y="908720"/>
            <a:ext cx="8496944" cy="561662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</a:rPr>
              <a:t>          Понятие «нарушение функций опорно-двигательного аппарата» (НОДА) носит собирательный характер и включает в себя двигательные расстройства, имеющие органическое центральное или периферическое происхождение.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      </a:t>
            </a:r>
            <a:r>
              <a:rPr lang="ru-RU" sz="2000" dirty="0">
                <a:solidFill>
                  <a:schemeClr val="tx1"/>
                </a:solidFill>
              </a:rPr>
              <a:t>Разделяют на 3 группы: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1 группа.  </a:t>
            </a:r>
            <a:r>
              <a:rPr lang="ru-RU" sz="2000" dirty="0">
                <a:solidFill>
                  <a:schemeClr val="tx1"/>
                </a:solidFill>
              </a:rPr>
              <a:t>Дети с тяжелыми нарушениями.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      Не сформированы: ходьба, захват и удержание предметов, навыки самообслуживания. С трудом передвигаются с помощью ортопедических приспособлений.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2 группа. </a:t>
            </a:r>
            <a:r>
              <a:rPr lang="ru-RU" sz="2000" dirty="0">
                <a:solidFill>
                  <a:schemeClr val="tx1"/>
                </a:solidFill>
              </a:rPr>
              <a:t>Дети, имеющие среднюю степень выраженности двигательных нарушений.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      Могут самостоятельно передвигаться, хотя и на ограниченное расстояние. Владеют навыками самообслуживания, которые недостаточно автоматизированы.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3 группа. </a:t>
            </a:r>
            <a:r>
              <a:rPr lang="ru-RU" sz="2000" dirty="0">
                <a:solidFill>
                  <a:schemeClr val="tx1"/>
                </a:solidFill>
              </a:rPr>
              <a:t>Дети, имеющие легкие двигательные нарушения.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      Передвигаются самостоятельно, владеют навыками самообслуживания, однако некоторые движения выполняют неправильно.</a:t>
            </a:r>
          </a:p>
          <a:p>
            <a:pPr algn="just"/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209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 txBox="1">
            <a:spLocks/>
          </p:cNvSpPr>
          <p:nvPr/>
        </p:nvSpPr>
        <p:spPr>
          <a:xfrm>
            <a:off x="2195736" y="476672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993300"/>
                </a:solidFill>
              </a:rPr>
              <a:t>Особенности развития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39552" y="970856"/>
            <a:ext cx="799288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Трудности переключения на другие виды деятельности, недостаточность концентрации внимания, замедленность восприятия, снижение объема механической памяти.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Низкая познавательная активность, проявляющейся в пониженном интересе к заданиям, плохой сосредоточенности.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Расстройства эмоционально-волевой сферы проявляются в виде повышенной эмоциональной возбудимости, раздражительности, двигательной расторможенности, у других – в виде заторможенности, застенчивости, робости.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Склонность к колебаниям настроения часто сочетается с инертностью эмоциональных реакций.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Нарушения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поведения могут проявляться в виде двигательной расторможенности, агрессии, реакции протеста по отношению к окружающим.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некоторых детей можно наблюдать состояние полного безразличия, равнодушия, безучастного отношения к окружающим.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209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993300"/>
                </a:solidFill>
              </a:rPr>
              <a:t>Коррекционный уголок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395536" y="908720"/>
            <a:ext cx="8208912" cy="5400600"/>
          </a:xfrm>
        </p:spPr>
        <p:txBody>
          <a:bodyPr>
            <a:noAutofit/>
          </a:bodyPr>
          <a:lstStyle/>
          <a:p>
            <a:pPr indent="270510" algn="just"/>
            <a:r>
              <a:rPr lang="ru-RU" sz="20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Коррекционный уголок 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– предметная среда которого, должна быть направлена на формирование и развитие основных психических функций дошкольников с ОВЗ (восприятия, внимания, памяти, мышления, речи). </a:t>
            </a:r>
            <a:endParaRPr lang="ru-RU" sz="20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       Критерии оснащения коррекционного уголка при подборе дидактического материала:        </a:t>
            </a:r>
            <a:endParaRPr lang="ru-RU" sz="20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  - разнообразие материала;        </a:t>
            </a:r>
            <a:endParaRPr lang="ru-RU" sz="20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  - соответствие возрасту;          </a:t>
            </a:r>
            <a:endParaRPr lang="ru-RU" sz="20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  - доступность;</a:t>
            </a:r>
            <a:endParaRPr lang="ru-RU" sz="20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  - системность;</a:t>
            </a:r>
            <a:endParaRPr lang="ru-RU" sz="20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  - эстетика оформления;</a:t>
            </a:r>
            <a:endParaRPr lang="ru-RU" sz="2000" dirty="0">
              <a:effectLst/>
              <a:ea typeface="Times New Roman" panose="02020603050405020304" pitchFamily="18" charset="0"/>
            </a:endParaRPr>
          </a:p>
          <a:p>
            <a:pPr marL="0" indent="0" algn="just"/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 - ведущая игрушка («хозяйка» коррекционного уголка).</a:t>
            </a:r>
          </a:p>
          <a:p>
            <a:pPr marL="0" indent="0" algn="just"/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     Материал, находящийся в коррекционном  уголке, имеет многофункциональный характер. Игры должны быть подобраны в порядке нарастающей сложности. Игровой и дидактический материал пополняется в уголке ежемесячно.</a:t>
            </a:r>
            <a:endParaRPr lang="ru-RU" sz="2000" dirty="0">
              <a:effectLst/>
              <a:ea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000" dirty="0">
              <a:effectLst/>
              <a:ea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209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 txBox="1">
            <a:spLocks/>
          </p:cNvSpPr>
          <p:nvPr/>
        </p:nvSpPr>
        <p:spPr>
          <a:xfrm>
            <a:off x="2195736" y="476672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993300"/>
                </a:solidFill>
              </a:rPr>
              <a:t>Игры на развитие памяти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323528" y="980728"/>
            <a:ext cx="8352928" cy="4203848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</a:rPr>
              <a:t>«Чудесный мешочек»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«Какой игрушки не хватает»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«Запоминание по парам»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«</a:t>
            </a:r>
            <a:r>
              <a:rPr lang="ru-RU" sz="2000" dirty="0" err="1">
                <a:solidFill>
                  <a:schemeClr val="tx1"/>
                </a:solidFill>
              </a:rPr>
              <a:t>Мнемотаблицы</a:t>
            </a:r>
            <a:r>
              <a:rPr lang="ru-RU" sz="2000" dirty="0">
                <a:solidFill>
                  <a:schemeClr val="tx1"/>
                </a:solidFill>
              </a:rPr>
              <a:t>» и  т. д.</a:t>
            </a: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085B2AE-C56E-E492-B24A-C0D16ADD16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36" t="14245" r="7875" b="7266"/>
          <a:stretch/>
        </p:blipFill>
        <p:spPr>
          <a:xfrm>
            <a:off x="3887578" y="1145099"/>
            <a:ext cx="4883576" cy="348016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C749ED9-20A5-FBE4-1531-BF56CAD63E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31" y="2987213"/>
            <a:ext cx="4689013" cy="33941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149B429-D335-02C9-2F13-77086FF88D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924" y="1063854"/>
            <a:ext cx="4788532" cy="398234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351CEEE-5321-6C6C-D5C4-B88026BF8A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226" t="21652" r="20075" b="6950"/>
          <a:stretch/>
        </p:blipFill>
        <p:spPr>
          <a:xfrm>
            <a:off x="3940214" y="1042425"/>
            <a:ext cx="4736242" cy="40804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822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 txBox="1">
            <a:spLocks/>
          </p:cNvSpPr>
          <p:nvPr/>
        </p:nvSpPr>
        <p:spPr>
          <a:xfrm>
            <a:off x="2195736" y="476672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993300"/>
                </a:solidFill>
              </a:rPr>
              <a:t>Игры на развитие восприятия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179512" y="1052736"/>
            <a:ext cx="8352928" cy="4347864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</a:rPr>
              <a:t>«Найди цветок для бабочки»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«Найди заплатку»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«Пирамидка»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«Построй башню»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«Собери бусы»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«Камешки </a:t>
            </a:r>
            <a:r>
              <a:rPr lang="ru-RU" sz="2000" dirty="0" err="1">
                <a:solidFill>
                  <a:schemeClr val="tx1"/>
                </a:solidFill>
              </a:rPr>
              <a:t>Марблс</a:t>
            </a:r>
            <a:r>
              <a:rPr lang="ru-RU" sz="2000" dirty="0">
                <a:solidFill>
                  <a:schemeClr val="tx1"/>
                </a:solidFill>
              </a:rPr>
              <a:t>»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«Блоки </a:t>
            </a:r>
            <a:r>
              <a:rPr lang="ru-RU" sz="2000" dirty="0" err="1">
                <a:solidFill>
                  <a:schemeClr val="tx1"/>
                </a:solidFill>
              </a:rPr>
              <a:t>Дьенеша</a:t>
            </a:r>
            <a:r>
              <a:rPr lang="ru-RU" sz="2000" dirty="0">
                <a:solidFill>
                  <a:schemeClr val="tx1"/>
                </a:solidFill>
              </a:rPr>
              <a:t>»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«Палочки </a:t>
            </a:r>
            <a:r>
              <a:rPr lang="ru-RU" sz="2000" dirty="0" err="1">
                <a:solidFill>
                  <a:schemeClr val="tx1"/>
                </a:solidFill>
              </a:rPr>
              <a:t>Кюзенера</a:t>
            </a:r>
            <a:r>
              <a:rPr lang="ru-RU" sz="2000" dirty="0">
                <a:solidFill>
                  <a:schemeClr val="tx1"/>
                </a:solidFill>
              </a:rPr>
              <a:t>»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«Вкладыши» и т. д.</a:t>
            </a:r>
          </a:p>
          <a:p>
            <a:pPr algn="just"/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B371467-F54B-1ACB-B871-F070A9F9F4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64" t="22700" r="47637" b="3801"/>
          <a:stretch/>
        </p:blipFill>
        <p:spPr>
          <a:xfrm>
            <a:off x="6687969" y="800708"/>
            <a:ext cx="2113587" cy="2641984"/>
          </a:xfrm>
          <a:prstGeom prst="rect">
            <a:avLst/>
          </a:prstGeom>
        </p:spPr>
      </p:pic>
      <p:pic>
        <p:nvPicPr>
          <p:cNvPr id="13" name="Picture 3" descr="D:\Documents and Settings\Jeka\Рабочий стол\фот\IMG_20221115_104012.jpg">
            <a:extLst>
              <a:ext uri="{FF2B5EF4-FFF2-40B4-BE49-F238E27FC236}">
                <a16:creationId xmlns="" xmlns:a16="http://schemas.microsoft.com/office/drawing/2014/main" id="{4462533F-5517-E4EF-F2C7-12B17F0E70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5628" t="36194" r="18388"/>
          <a:stretch/>
        </p:blipFill>
        <p:spPr bwMode="auto">
          <a:xfrm>
            <a:off x="2958147" y="2990015"/>
            <a:ext cx="3260574" cy="2053495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2F1BE89-1A1F-AADE-6E06-952A355F64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450" t="21251" r="10626" b="3800"/>
          <a:stretch/>
        </p:blipFill>
        <p:spPr>
          <a:xfrm>
            <a:off x="4650381" y="827790"/>
            <a:ext cx="1913693" cy="255542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4B8A428-0A4A-8D40-A555-F3EADB88C8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173" y="4390319"/>
            <a:ext cx="3019825" cy="226486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1BEA82A-91CB-0364-B65C-E68C264C0D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53" y="4611305"/>
            <a:ext cx="2726488" cy="20534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434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 txBox="1">
            <a:spLocks/>
          </p:cNvSpPr>
          <p:nvPr/>
        </p:nvSpPr>
        <p:spPr>
          <a:xfrm>
            <a:off x="2195736" y="476672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993300"/>
                </a:solidFill>
              </a:rPr>
              <a:t>Игры на развитие мышления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267296" y="906685"/>
            <a:ext cx="8352928" cy="4347864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</a:rPr>
              <a:t>«Четвертый лишний»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«Найди отличия»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«Разрезные картинки»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«Угадай предмет по его части»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«Назови одним словом» 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«Математические </a:t>
            </a:r>
            <a:r>
              <a:rPr lang="ru-RU" sz="2000" dirty="0" err="1">
                <a:solidFill>
                  <a:schemeClr val="tx1"/>
                </a:solidFill>
              </a:rPr>
              <a:t>пазлы</a:t>
            </a:r>
            <a:r>
              <a:rPr lang="ru-RU" sz="2000" dirty="0">
                <a:solidFill>
                  <a:schemeClr val="tx1"/>
                </a:solidFill>
              </a:rPr>
              <a:t>» и т. д.</a:t>
            </a: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A5DE01E-0B64-D6DF-A3D5-82AE5D4DA1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241" y="913003"/>
            <a:ext cx="2780674" cy="196602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D09AA7A-93BF-5487-39DC-E51E0665A4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363" y="1314805"/>
            <a:ext cx="2284549" cy="26697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7850CC3-B003-06F6-C02D-88E07D0A55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06" t="27320" r="67012" b="6531"/>
          <a:stretch/>
        </p:blipFill>
        <p:spPr>
          <a:xfrm>
            <a:off x="200870" y="3191836"/>
            <a:ext cx="2069049" cy="275947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E4D57B1-6A3C-8DBC-B42E-8332739E04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638" y="3448979"/>
            <a:ext cx="3340473" cy="236442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4347CD3-FEE2-0B7B-CF1E-94950B1B62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486" y="4231202"/>
            <a:ext cx="3347864" cy="23644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952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 txBox="1">
            <a:spLocks/>
          </p:cNvSpPr>
          <p:nvPr/>
        </p:nvSpPr>
        <p:spPr>
          <a:xfrm>
            <a:off x="2195736" y="476672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993300"/>
                </a:solidFill>
              </a:rPr>
              <a:t>Игры на развитие внимания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179512" y="1052736"/>
            <a:ext cx="8352928" cy="4347864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</a:rPr>
              <a:t>«Раскрась вторую половинку»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«Выложи из палочек»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«Выложи из геометрических фигур»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«Чья тень»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«Зашумлённые картинки»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«Продолжи ряд»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«Лабиринты»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«Чудесный домик» и т. д 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61C3F69-D938-0F13-C7FE-25CAB636D4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05" y="908720"/>
            <a:ext cx="2484259" cy="18563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4A2FE48-6D81-8BD0-8C5F-19EAB257CF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587" y="1692188"/>
            <a:ext cx="2331664" cy="306896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2318D992-D0F3-52B6-7156-265755071D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013" y="2996379"/>
            <a:ext cx="3181063" cy="2121744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20634C2-7089-DC44-F947-11E54E5E32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03" y="4169370"/>
            <a:ext cx="2623160" cy="221802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5F9C645-0D04-EB04-FE86-CFF6BF0C39B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6004"/>
          <a:stretch/>
        </p:blipFill>
        <p:spPr>
          <a:xfrm>
            <a:off x="4211960" y="5544616"/>
            <a:ext cx="3911255" cy="940140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15263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 txBox="1">
            <a:spLocks/>
          </p:cNvSpPr>
          <p:nvPr/>
        </p:nvSpPr>
        <p:spPr>
          <a:xfrm>
            <a:off x="2195736" y="476672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57224" y="2357430"/>
            <a:ext cx="7772400" cy="180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>
              <a:defRPr lang="ru-RU" dirty="0"/>
            </a:lvl1pPr>
          </a:lstStyle>
          <a:p>
            <a:pPr lvl="0" algn="ctr">
              <a:spcBef>
                <a:spcPct val="0"/>
              </a:spcBef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E83425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784976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993300"/>
                </a:solidFill>
              </a:rPr>
              <a:t/>
            </a:r>
            <a:br>
              <a:rPr lang="ru-RU" sz="3200" dirty="0">
                <a:solidFill>
                  <a:srgbClr val="993300"/>
                </a:solidFill>
              </a:rPr>
            </a:br>
            <a:r>
              <a:rPr lang="ru-RU" sz="3200" dirty="0">
                <a:solidFill>
                  <a:srgbClr val="993300"/>
                </a:solidFill>
              </a:rPr>
              <a:t>Организация развивающей </a:t>
            </a:r>
            <a:br>
              <a:rPr lang="ru-RU" sz="3200" dirty="0">
                <a:solidFill>
                  <a:srgbClr val="993300"/>
                </a:solidFill>
              </a:rPr>
            </a:br>
            <a:r>
              <a:rPr lang="ru-RU" sz="3200" dirty="0">
                <a:solidFill>
                  <a:srgbClr val="993300"/>
                </a:solidFill>
              </a:rPr>
              <a:t>предметно-пространственной среды в группах общеразвивающей и комбинированной направленности в соответствии с особенностями развития детей с ОВЗ </a:t>
            </a:r>
            <a:br>
              <a:rPr lang="ru-RU" sz="3200" dirty="0">
                <a:solidFill>
                  <a:srgbClr val="993300"/>
                </a:solidFill>
              </a:rPr>
            </a:br>
            <a:endParaRPr lang="ru-RU" sz="3200" dirty="0">
              <a:solidFill>
                <a:srgbClr val="993300"/>
              </a:solidFill>
            </a:endParaRPr>
          </a:p>
        </p:txBody>
      </p:sp>
      <p:pic>
        <p:nvPicPr>
          <p:cNvPr id="1026" name="Picture 2" descr="D:\Documents and Settings\Jeka\Рабочий стол\ГМО\гмо2\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501008"/>
            <a:ext cx="4032448" cy="3025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9209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 txBox="1">
            <a:spLocks/>
          </p:cNvSpPr>
          <p:nvPr/>
        </p:nvSpPr>
        <p:spPr>
          <a:xfrm>
            <a:off x="2195736" y="476672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993300"/>
                </a:solidFill>
              </a:rPr>
              <a:t>Игры на развитие речи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179512" y="1052736"/>
            <a:ext cx="8352928" cy="4347864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</a:rPr>
              <a:t>Артикуляционная гимнастика.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Игры на развитие дыхания.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Подборка предметных картинок на 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лексические темы.</a:t>
            </a:r>
          </a:p>
          <a:p>
            <a:pPr algn="just"/>
            <a:r>
              <a:rPr lang="ru-RU" sz="2000" dirty="0" err="1">
                <a:solidFill>
                  <a:schemeClr val="tx1"/>
                </a:solidFill>
              </a:rPr>
              <a:t>Мнемотаблицы</a:t>
            </a:r>
            <a:r>
              <a:rPr lang="ru-RU" sz="2000" dirty="0">
                <a:solidFill>
                  <a:schemeClr val="tx1"/>
                </a:solidFill>
              </a:rPr>
              <a:t> (схемы) для составления 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рассказов.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Пальчиковый театр. И т. д.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           </a:t>
            </a:r>
          </a:p>
          <a:p>
            <a:pPr algn="just"/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BCE3D1E-6707-0A95-B7CB-24C1643740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86" t="20332" r="14240" b="5745"/>
          <a:stretch/>
        </p:blipFill>
        <p:spPr>
          <a:xfrm>
            <a:off x="6161363" y="880577"/>
            <a:ext cx="2841351" cy="2164839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EC03EC5-0355-202F-4EC5-50FD64B9AA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056"/>
          <a:stretch/>
        </p:blipFill>
        <p:spPr>
          <a:xfrm>
            <a:off x="4860032" y="2613940"/>
            <a:ext cx="3168352" cy="210281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E5363CA0-DFC6-7D1E-FA7E-22358ADCF7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2" y="3737337"/>
            <a:ext cx="3343063" cy="19588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B5F864F-EE2C-903F-84BF-D4DF205502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079" y="4538217"/>
            <a:ext cx="2867745" cy="20127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80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 txBox="1">
            <a:spLocks/>
          </p:cNvSpPr>
          <p:nvPr/>
        </p:nvSpPr>
        <p:spPr>
          <a:xfrm>
            <a:off x="2195736" y="476672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993300"/>
                </a:solidFill>
              </a:rPr>
              <a:t>Игры на развитие мелкой моторики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179512" y="1052736"/>
            <a:ext cx="8352928" cy="4347864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</a:rPr>
              <a:t>             </a:t>
            </a:r>
          </a:p>
          <a:p>
            <a:pPr algn="just"/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678F359-78A7-7AFE-662A-C8801AC1C3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25" t="5900" r="5900"/>
          <a:stretch/>
        </p:blipFill>
        <p:spPr>
          <a:xfrm>
            <a:off x="212772" y="1106848"/>
            <a:ext cx="2709357" cy="21299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B6E62FE-6931-42A5-AB96-0DD7D1FC09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050" b="10101"/>
          <a:stretch/>
        </p:blipFill>
        <p:spPr>
          <a:xfrm>
            <a:off x="270602" y="3659926"/>
            <a:ext cx="2599184" cy="26267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D648B02-7EE1-B7B6-0822-462885B07F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57" t="6031" r="11255"/>
          <a:stretch/>
        </p:blipFill>
        <p:spPr>
          <a:xfrm>
            <a:off x="3157483" y="1074052"/>
            <a:ext cx="2664298" cy="215261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DD6D418-AF09-E30E-49E5-25F78BAE7F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86" y="1084978"/>
            <a:ext cx="2822042" cy="211653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447EB0C7-C6F2-A68C-9C76-73910741542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926"/>
          <a:stretch/>
        </p:blipFill>
        <p:spPr>
          <a:xfrm>
            <a:off x="3823813" y="3945191"/>
            <a:ext cx="3995936" cy="23414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334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 txBox="1">
            <a:spLocks/>
          </p:cNvSpPr>
          <p:nvPr/>
        </p:nvSpPr>
        <p:spPr>
          <a:xfrm>
            <a:off x="2195736" y="476672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993300"/>
                </a:solidFill>
              </a:rPr>
              <a:t>Расстройства </a:t>
            </a:r>
            <a:r>
              <a:rPr lang="ru-RU" sz="2800" dirty="0" err="1">
                <a:solidFill>
                  <a:srgbClr val="993300"/>
                </a:solidFill>
              </a:rPr>
              <a:t>аутистического</a:t>
            </a:r>
            <a:r>
              <a:rPr lang="ru-RU" sz="2800" dirty="0">
                <a:solidFill>
                  <a:srgbClr val="993300"/>
                </a:solidFill>
              </a:rPr>
              <a:t> спектра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395536" y="1124744"/>
            <a:ext cx="8352928" cy="4347864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</a:rPr>
              <a:t>             Под расстройствами аутистического спектра (РАС) или аутизмом подразумеваются расстройства в развитии центральной нервной системы - дети с эмоциональными расстройствами, с нарушением поведения и деятельности. </a:t>
            </a:r>
          </a:p>
          <a:p>
            <a:pPr algn="just"/>
            <a:endParaRPr lang="ru-RU" sz="2000" b="0" i="0" u="sng" dirty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2000" b="0" i="0" u="sng" dirty="0">
                <a:solidFill>
                  <a:schemeClr val="tx1"/>
                </a:solidFill>
                <a:effectLst/>
              </a:rPr>
              <a:t>Как себя ощущает ребёнок с аутизмом?</a:t>
            </a:r>
          </a:p>
          <a:p>
            <a:pPr algn="just"/>
            <a:r>
              <a:rPr lang="ru-RU" sz="2000" b="0" i="0" dirty="0">
                <a:solidFill>
                  <a:schemeClr val="tx1"/>
                </a:solidFill>
                <a:effectLst/>
              </a:rPr>
              <a:t>            В целом аутизм — это нарушение в восприятии внешних стимулов, которое заставляет ребёнка обострённо реагировать на одни явления внешнего мира и почти не замечать другие, вызывает проблемы в коммуникации с другими людьми, формирует устойчивые бытовые привычки, вызывает трудности адаптации к новым условиям, мешает обучаться наравне со сверстниками.</a:t>
            </a: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045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 txBox="1">
            <a:spLocks/>
          </p:cNvSpPr>
          <p:nvPr/>
        </p:nvSpPr>
        <p:spPr>
          <a:xfrm>
            <a:off x="2195736" y="476672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260648"/>
            <a:ext cx="8784976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993300"/>
                </a:solidFill>
              </a:rPr>
              <a:t>Особенности развития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69946566"/>
              </p:ext>
            </p:extLst>
          </p:nvPr>
        </p:nvGraphicFramePr>
        <p:xfrm>
          <a:off x="215516" y="930660"/>
          <a:ext cx="8712968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847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32483">
                <a:tc>
                  <a:txBody>
                    <a:bodyPr/>
                    <a:lstStyle/>
                    <a:p>
                      <a:r>
                        <a:rPr lang="ru-RU" b="0" dirty="0"/>
                        <a:t>Коммуникация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еобщительны, нет никакой привязанности к родным и близким. </a:t>
                      </a:r>
                    </a:p>
                    <a:p>
                      <a:pPr algn="just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играют с другими детьми, не любят, когда в его игре хотят принять участие окружающие.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just"/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икак не реагируют, когда к ним обращаются с просьбой или просто зовут. 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just"/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гры носят однообразный характер, в которых преобладают стереотипность действий, предпочтение отдаётся неигровым предметам (камни, палочки, пуговицы).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5675">
                <a:tc>
                  <a:txBody>
                    <a:bodyPr/>
                    <a:lstStyle/>
                    <a:p>
                      <a:r>
                        <a:rPr lang="ru-RU" b="0" dirty="0"/>
                        <a:t>Речевая сфера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Полное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речи или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небольшие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особенности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интонациях,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вокализация.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 обращают внимания на речь взрослых.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эхолалий (непроизвольные повторений за взрослым) или отсроченная речь.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утизм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отказ от общения.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используют местоимение "я": о себе они говорят во втором и третьем лице.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2483">
                <a:tc>
                  <a:txBody>
                    <a:bodyPr/>
                    <a:lstStyle/>
                    <a:p>
                      <a:r>
                        <a:rPr lang="ru-RU" b="0" dirty="0"/>
                        <a:t>Интеллектуальная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огут иметь очень высокий для своего возраста интеллект, даже быть одарёнными в какой-то области. А у некоторых может быть снижена интеллектуальная деятельность.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9209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 txBox="1">
            <a:spLocks/>
          </p:cNvSpPr>
          <p:nvPr/>
        </p:nvSpPr>
        <p:spPr>
          <a:xfrm>
            <a:off x="2195736" y="476672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9024" y="152636"/>
            <a:ext cx="8784976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993300"/>
                </a:solidFill>
              </a:rPr>
              <a:t>Особенности развития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11218706"/>
              </p:ext>
            </p:extLst>
          </p:nvPr>
        </p:nvGraphicFramePr>
        <p:xfrm>
          <a:off x="215516" y="1124744"/>
          <a:ext cx="8712968" cy="3901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847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r>
                        <a:rPr lang="ru-RU" b="0" dirty="0"/>
                        <a:t>Сенсорная сфера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переносят громких звуков или яркого света, сильным раздражителем также может стать запах или прикосновение. 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2483">
                <a:tc>
                  <a:txBody>
                    <a:bodyPr/>
                    <a:lstStyle/>
                    <a:p>
                      <a:r>
                        <a:rPr lang="ru-RU" b="0" dirty="0"/>
                        <a:t>Поведенческие расстройства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Могут: долго смотреть в одну точку или разглядывать предмет,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ни разу не взглянуть на собеседника или не поддерживать контакт глазами во время разговора.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Любят, когда всё находится на привычных для них местах.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Могут быть внезапные вспышки агрессии: кусаются, дергают за волосы, бьют,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сами себя бить по голове, биться головой об что-нибудь, громко кричать и т. д.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Успокаивают себя при помощи не привычной стимуляции. Например, при воздействии яркого света или громкой музыки некоторые дети могут трясти кистями рук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или катать колесики у игрушечной машинки, держа ее максимально близко к глазам.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81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 txBox="1">
            <a:spLocks/>
          </p:cNvSpPr>
          <p:nvPr/>
        </p:nvSpPr>
        <p:spPr>
          <a:xfrm>
            <a:off x="2195736" y="476672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993300"/>
                </a:solidFill>
              </a:rPr>
              <a:t>РППС для детей с РАС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50E0F4C-71CF-FEE0-E08A-AEB707B77D4A}"/>
              </a:ext>
            </a:extLst>
          </p:cNvPr>
          <p:cNvSpPr txBox="1"/>
          <p:nvPr/>
        </p:nvSpPr>
        <p:spPr>
          <a:xfrm>
            <a:off x="323528" y="1124744"/>
            <a:ext cx="842493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коррекционном центре предполагается наличие специально подобранных материалов и оборудования: </a:t>
            </a:r>
            <a:endParaRPr lang="ru-RU" sz="20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- достаточный ассортимент игрушек; </a:t>
            </a:r>
          </a:p>
          <a:p>
            <a:pPr algn="just"/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должен быть установлен и поддерживаться определенный порядок, все предметы, вещи и игрушки должны иметь строго фиксированное место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- сухие бассейны, наполненные разными наполнителями;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- коробки с бросовым материалом (т.к. для детей данной категории характерны игры с неигровыми предметами: коробочками, шнурками, ленточками, крышечками и пр.);</a:t>
            </a:r>
          </a:p>
          <a:p>
            <a:pPr algn="just"/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пособия по развитию мелкой моторики рук; 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крупный, средний, мелкий конструктор; </a:t>
            </a:r>
          </a:p>
          <a:p>
            <a:pPr algn="just"/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игрушки-трансформеры;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- пробки, прищепки, счетные палочки; </a:t>
            </a:r>
          </a:p>
          <a:p>
            <a:pPr algn="just"/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разнообразные матрешки, пирамидки, вкладыши. И т. д.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92359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 txBox="1">
            <a:spLocks/>
          </p:cNvSpPr>
          <p:nvPr/>
        </p:nvSpPr>
        <p:spPr>
          <a:xfrm>
            <a:off x="2195736" y="476672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993300"/>
                </a:solidFill>
              </a:rPr>
              <a:t>РППС для детей с РАС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50E0F4C-71CF-FEE0-E08A-AEB707B77D4A}"/>
              </a:ext>
            </a:extLst>
          </p:cNvPr>
          <p:cNvSpPr txBox="1"/>
          <p:nvPr/>
        </p:nvSpPr>
        <p:spPr>
          <a:xfrm>
            <a:off x="323528" y="1124744"/>
            <a:ext cx="842493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u="sng" dirty="0">
                <a:solidFill>
                  <a:srgbClr val="1111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 u="sng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оздание места для релаксации</a:t>
            </a:r>
            <a:r>
              <a:rPr lang="ru-RU" sz="2000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уголок (например, ширма, кресло, коврик), где ребенок мог бы уединиться, успокоиться, почувствовать себя защищенным, а через некоторое время вернуться к другим детям. Это пространство должно быть оформлено в спокойных пастельных тонах.</a:t>
            </a:r>
          </a:p>
          <a:p>
            <a:pPr algn="just"/>
            <a:r>
              <a:rPr lang="ru-RU" sz="20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Ориентировочные подсказки:</a:t>
            </a:r>
          </a:p>
          <a:p>
            <a:pPr marL="457200" indent="-457200" algn="just">
              <a:buAutoNum type="arabicPeriod"/>
            </a:pPr>
            <a:r>
              <a:rPr lang="ru-RU" sz="2000" dirty="0">
                <a:solidFill>
                  <a:srgbClr val="111111"/>
                </a:solidFill>
                <a:effectLst/>
                <a:ea typeface="Times New Roman" panose="02020603050405020304" pitchFamily="18" charset="0"/>
              </a:rPr>
              <a:t>Использование маленьких фотографий </a:t>
            </a:r>
            <a:r>
              <a:rPr lang="ru-RU" sz="2000" b="1" dirty="0">
                <a:solidFill>
                  <a:srgbClr val="111111"/>
                </a:solidFill>
                <a:effectLst/>
                <a:ea typeface="Times New Roman" panose="02020603050405020304" pitchFamily="18" charset="0"/>
              </a:rPr>
              <a:t>ребенка</a:t>
            </a:r>
            <a:r>
              <a:rPr lang="ru-RU" sz="2000" dirty="0">
                <a:solidFill>
                  <a:srgbClr val="111111"/>
                </a:solidFill>
                <a:effectLst/>
                <a:ea typeface="Times New Roman" panose="02020603050405020304" pitchFamily="18" charset="0"/>
              </a:rPr>
              <a:t> или привлекательного цвета для обозначения вещей, которыми он пользуется в группе </a:t>
            </a:r>
            <a:r>
              <a:rPr lang="ru-RU" sz="2000" i="1" dirty="0">
                <a:solidFill>
                  <a:srgbClr val="111111"/>
                </a:solidFill>
                <a:effectLst/>
                <a:ea typeface="Times New Roman" panose="02020603050405020304" pitchFamily="18" charset="0"/>
              </a:rPr>
              <a:t>(стула, стола, шкафчика, крючка для полотенца и т. д.)</a:t>
            </a:r>
            <a:r>
              <a:rPr lang="ru-RU" sz="2000" dirty="0">
                <a:solidFill>
                  <a:srgbClr val="111111"/>
                </a:solidFill>
                <a:effectLst/>
                <a:ea typeface="Times New Roman" panose="02020603050405020304" pitchFamily="18" charset="0"/>
              </a:rPr>
              <a:t>.</a:t>
            </a:r>
            <a:endParaRPr lang="ru-RU" sz="2000" dirty="0">
              <a:ea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>
                <a:solidFill>
                  <a:srgbClr val="111111"/>
                </a:solidFill>
                <a:effectLst/>
                <a:ea typeface="Times New Roman" panose="02020603050405020304" pitchFamily="18" charset="0"/>
              </a:rPr>
              <a:t>Размещение на стене перед входом в группу стенда с фотографиями воспитателей и детей, посещающих группу.</a:t>
            </a:r>
            <a:endParaRPr lang="ru-RU" sz="2000" dirty="0">
              <a:ea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>
                <a:solidFill>
                  <a:srgbClr val="111111"/>
                </a:solidFill>
                <a:effectLst/>
                <a:ea typeface="Calibri" panose="020F0502020204030204" pitchFamily="34" charset="0"/>
              </a:rPr>
              <a:t>Обозначение </a:t>
            </a:r>
            <a:r>
              <a:rPr lang="ru-RU" sz="2000" b="1" dirty="0">
                <a:solidFill>
                  <a:srgbClr val="111111"/>
                </a:solidFill>
                <a:effectLst/>
                <a:ea typeface="Calibri" panose="020F0502020204030204" pitchFamily="34" charset="0"/>
              </a:rPr>
              <a:t>определенных</a:t>
            </a:r>
            <a:r>
              <a:rPr lang="ru-RU" sz="2000" dirty="0">
                <a:solidFill>
                  <a:srgbClr val="111111"/>
                </a:solidFill>
                <a:effectLst/>
                <a:ea typeface="Calibri" panose="020F0502020204030204" pitchFamily="34" charset="0"/>
              </a:rPr>
              <a:t> помещений при помощи информационных табличек. Например, на двери раздевалки может быть повешена пиктограмма с изображением одевающегося или раздевающегося человека, на двери спальни — пиктограмма со спящим человеком, на двери туалета — ребенок, сидящий на горшке, в игровой зоне — пиктограмма с изображением ребенка, строящего башню из кубиков, и т. д. 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59809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 txBox="1">
            <a:spLocks/>
          </p:cNvSpPr>
          <p:nvPr/>
        </p:nvSpPr>
        <p:spPr>
          <a:xfrm>
            <a:off x="2195736" y="476672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993300"/>
                </a:solidFill>
              </a:rPr>
              <a:t>Коррекционный уголок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50E0F4C-71CF-FEE0-E08A-AEB707B77D4A}"/>
              </a:ext>
            </a:extLst>
          </p:cNvPr>
          <p:cNvSpPr txBox="1"/>
          <p:nvPr/>
        </p:nvSpPr>
        <p:spPr>
          <a:xfrm>
            <a:off x="323528" y="1124744"/>
            <a:ext cx="84249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B411AD3-6FD9-39AC-8A92-54E0EAB868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962726"/>
            <a:ext cx="7416824" cy="55626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171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 txBox="1">
            <a:spLocks/>
          </p:cNvSpPr>
          <p:nvPr/>
        </p:nvSpPr>
        <p:spPr>
          <a:xfrm>
            <a:off x="2195736" y="476672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993300"/>
                </a:solidFill>
              </a:rPr>
              <a:t>Коррекционный уголок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50E0F4C-71CF-FEE0-E08A-AEB707B77D4A}"/>
              </a:ext>
            </a:extLst>
          </p:cNvPr>
          <p:cNvSpPr txBox="1"/>
          <p:nvPr/>
        </p:nvSpPr>
        <p:spPr>
          <a:xfrm>
            <a:off x="323528" y="1124744"/>
            <a:ext cx="84249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2720E2C-6CDF-E69B-6C2F-2820E2DC54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34734"/>
            <a:ext cx="7128792" cy="53465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676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 txBox="1">
            <a:spLocks/>
          </p:cNvSpPr>
          <p:nvPr/>
        </p:nvSpPr>
        <p:spPr>
          <a:xfrm>
            <a:off x="2195736" y="476672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993300"/>
                </a:solidFill>
              </a:rPr>
              <a:t>Коррекционный уголок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50E0F4C-71CF-FEE0-E08A-AEB707B77D4A}"/>
              </a:ext>
            </a:extLst>
          </p:cNvPr>
          <p:cNvSpPr txBox="1"/>
          <p:nvPr/>
        </p:nvSpPr>
        <p:spPr>
          <a:xfrm>
            <a:off x="323528" y="1124744"/>
            <a:ext cx="84249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A6C9BA4-4C26-995F-DEDC-B2689E55E0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10" y="1080120"/>
            <a:ext cx="3705876" cy="49411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DF1DBED-F590-75CA-B1B5-E075AF1229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087" y="2132856"/>
            <a:ext cx="4665983" cy="34994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981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 txBox="1">
            <a:spLocks/>
          </p:cNvSpPr>
          <p:nvPr/>
        </p:nvSpPr>
        <p:spPr>
          <a:xfrm>
            <a:off x="2195736" y="476672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57224" y="2357430"/>
            <a:ext cx="7772400" cy="180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>
              <a:defRPr lang="ru-RU" dirty="0"/>
            </a:lvl1pPr>
          </a:lstStyle>
          <a:p>
            <a:pPr lvl="0" algn="ctr">
              <a:spcBef>
                <a:spcPct val="0"/>
              </a:spcBef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E83425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052736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«</a:t>
            </a:r>
            <a:r>
              <a:rPr lang="ru-RU" sz="2400" b="1" dirty="0"/>
              <a:t>Развивающая предметно-пространственная среда </a:t>
            </a:r>
            <a:r>
              <a:rPr lang="ru-RU" sz="2400" dirty="0"/>
              <a:t>(далее РППС)</a:t>
            </a:r>
            <a:r>
              <a:rPr lang="ru-RU" sz="2400" b="1" i="1" dirty="0"/>
              <a:t> </a:t>
            </a:r>
            <a:r>
              <a:rPr lang="ru-RU" sz="2400" dirty="0"/>
              <a:t>– часть образовательной среды, представленная специально организованным пространством (помещениями, участком и т.п.), материалами, оборудованием и инвентарем, для развития детей дошкольного возраста в соответствии с особенностями каждого возрастного этапа, охраны и укрепления их здоровья, учёта особенностей и коррекции недостатков их развития»</a:t>
            </a:r>
          </a:p>
          <a:p>
            <a:pPr algn="just"/>
            <a:endParaRPr lang="ru-RU" sz="2400" dirty="0" smtClean="0"/>
          </a:p>
          <a:p>
            <a:pPr algn="ctr"/>
            <a:r>
              <a:rPr lang="ru-RU" sz="2000" i="1" dirty="0" smtClean="0"/>
              <a:t>(</a:t>
            </a:r>
            <a:r>
              <a:rPr lang="ru-RU" sz="2000" i="1" dirty="0"/>
              <a:t>Федеральный государственный образовательный стандарт дошкольного образования)</a:t>
            </a:r>
          </a:p>
        </p:txBody>
      </p:sp>
    </p:spTree>
    <p:extLst>
      <p:ext uri="{BB962C8B-B14F-4D97-AF65-F5344CB8AC3E}">
        <p14:creationId xmlns="" xmlns:p14="http://schemas.microsoft.com/office/powerpoint/2010/main" val="299209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Домашнее задание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95536" y="980728"/>
            <a:ext cx="8424936" cy="3888432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           Организовать коррекционный уголок в группе для детей с ограниченными возможностями здоровья. Подготовить презентацию и  отправить руководителю ГМО на почту: 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hlinkClick r:id="rId2"/>
              </a:rPr>
              <a:t>sibirceva.76gmail.com@yandex.ru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Требования к оформлению презентации:</a:t>
            </a:r>
          </a:p>
          <a:p>
            <a:pPr algn="just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Титульный лист (наименование организации, ФИО педагога, категория детей, возрастная группа).</a:t>
            </a:r>
          </a:p>
          <a:p>
            <a:pPr algn="just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Цель коррекционного уголка, допускается название уголка. </a:t>
            </a:r>
          </a:p>
          <a:p>
            <a:pPr algn="just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Перечень пособий, дидактических игр с указанием коррекционных задач (фотографии обязательно) – не менее 3-4 слайдов.</a:t>
            </a:r>
          </a:p>
          <a:p>
            <a:pPr algn="just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Фотографии самого коррекционного уголка – не менее 2 слайдов.</a:t>
            </a:r>
          </a:p>
          <a:p>
            <a:pPr algn="just"/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5637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605464" cy="1800200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??????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52936"/>
            <a:ext cx="6132004" cy="33010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5637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 txBox="1">
            <a:spLocks/>
          </p:cNvSpPr>
          <p:nvPr/>
        </p:nvSpPr>
        <p:spPr>
          <a:xfrm>
            <a:off x="2195736" y="476672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57224" y="2357430"/>
            <a:ext cx="7772400" cy="180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>
              <a:defRPr lang="ru-RU" dirty="0"/>
            </a:lvl1pPr>
          </a:lstStyle>
          <a:p>
            <a:pPr lvl="0" algn="ctr">
              <a:spcBef>
                <a:spcPct val="0"/>
              </a:spcBef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E83425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548680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993300"/>
                </a:solidFill>
              </a:rPr>
              <a:t>Что такое </a:t>
            </a:r>
            <a:r>
              <a:rPr lang="ru-RU" sz="2800" b="1" i="1" dirty="0">
                <a:solidFill>
                  <a:srgbClr val="993300"/>
                </a:solidFill>
              </a:rPr>
              <a:t>«специальные условия»</a:t>
            </a:r>
            <a:r>
              <a:rPr lang="ru-RU" sz="2800" b="1" dirty="0">
                <a:solidFill>
                  <a:srgbClr val="993300"/>
                </a:solidFill>
              </a:rPr>
              <a:t>?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67544" y="1089321"/>
            <a:ext cx="8064896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«П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од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специальными условиями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для получения образования лиц с ОВЗ принимаются условия обучения, воспитания и 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развития таких обучающихся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, включающие в себя использование специальных образовательных программ, методов обучения и воспитания, </a:t>
            </a:r>
            <a:r>
              <a:rPr kumimoji="0" lang="ru-RU" sz="2400" b="0" i="0" u="sng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дидактических материалов, пособий,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специальных технических 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средств обучения, предоставление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 услуг помощника–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тьютора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, проведение групповых и индивидуальных коррекционных занятий, обеспечение доступа в здание 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организации и другие условия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, без которых невозможно или затруднено освоение образовательных программ обучающимися с ограниченными возможностями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здоровья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i="1" dirty="0" smtClean="0"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ea typeface="Calibri" pitchFamily="34" charset="0"/>
                <a:cs typeface="Times New Roman" pitchFamily="18" charset="0"/>
              </a:rPr>
              <a:t>(ФЗ «Об образовании в РФ», ч. 3. ст. 79)</a:t>
            </a:r>
            <a:endParaRPr kumimoji="0" lang="ru-RU" sz="2000" b="0" i="1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975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 txBox="1">
            <a:spLocks/>
          </p:cNvSpPr>
          <p:nvPr/>
        </p:nvSpPr>
        <p:spPr>
          <a:xfrm>
            <a:off x="2195736" y="476672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57224" y="2357430"/>
            <a:ext cx="7772400" cy="180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>
              <a:defRPr lang="ru-RU" dirty="0"/>
            </a:lvl1pPr>
          </a:lstStyle>
          <a:p>
            <a:pPr lvl="0" algn="ctr">
              <a:spcBef>
                <a:spcPct val="0"/>
              </a:spcBef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E83425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79512" y="476672"/>
            <a:ext cx="8784976" cy="619268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   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cs typeface="Times New Roman" pitchFamily="18" charset="0"/>
              </a:rPr>
              <a:t>ВОСПИТАТЕЛЬ</a:t>
            </a:r>
            <a:endParaRPr lang="ru-RU" sz="2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627784" y="1556792"/>
            <a:ext cx="864096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508104" y="1556792"/>
            <a:ext cx="648072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75656" y="270892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АВТОР  РППС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48064" y="2708920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КОМПОНЕНТ  РППС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7584" y="4293096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творит, проектирует и создает среду для ребёнка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04048" y="4221088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определяет </a:t>
            </a:r>
            <a:r>
              <a:rPr lang="ru-RU" sz="2000" b="1" dirty="0">
                <a:solidFill>
                  <a:srgbClr val="C00000"/>
                </a:solidFill>
              </a:rPr>
              <a:t>свое место </a:t>
            </a:r>
            <a:r>
              <a:rPr lang="ru-RU" sz="2000" b="1" dirty="0"/>
              <a:t>в ней (среде) относительно каждого ребенка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339752" y="335699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444208" y="335699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131840" y="692696"/>
            <a:ext cx="2808312" cy="86409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115616" y="2492896"/>
            <a:ext cx="2808312" cy="86409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2492896"/>
            <a:ext cx="2808312" cy="86409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55576" y="4293096"/>
            <a:ext cx="3168352" cy="100811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004048" y="4221088"/>
            <a:ext cx="3096344" cy="10801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209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 txBox="1">
            <a:spLocks/>
          </p:cNvSpPr>
          <p:nvPr/>
        </p:nvSpPr>
        <p:spPr>
          <a:xfrm>
            <a:off x="2195736" y="476672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57224" y="2357430"/>
            <a:ext cx="7772400" cy="180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>
              <a:defRPr lang="ru-RU" dirty="0"/>
            </a:lvl1pPr>
          </a:lstStyle>
          <a:p>
            <a:pPr lvl="0" algn="ctr">
              <a:spcBef>
                <a:spcPct val="0"/>
              </a:spcBef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E83425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548680"/>
            <a:ext cx="7128792" cy="64807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993300"/>
                </a:solidFill>
              </a:rPr>
              <a:t>Категории детей с ОВЗ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395536" y="1529408"/>
            <a:ext cx="8280920" cy="4707904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-  </a:t>
            </a:r>
            <a:r>
              <a:rPr lang="ru-RU" sz="2000" dirty="0">
                <a:solidFill>
                  <a:schemeClr val="tx1"/>
                </a:solidFill>
              </a:rPr>
              <a:t>дети с нарушениями интеллекта;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-  </a:t>
            </a:r>
            <a:r>
              <a:rPr lang="ru-RU" sz="2000" dirty="0">
                <a:solidFill>
                  <a:schemeClr val="tx1"/>
                </a:solidFill>
              </a:rPr>
              <a:t>дети с задержкой психического развития;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-  </a:t>
            </a:r>
            <a:r>
              <a:rPr lang="ru-RU" sz="2000" dirty="0">
                <a:solidFill>
                  <a:schemeClr val="tx1"/>
                </a:solidFill>
              </a:rPr>
              <a:t>дети с нарушениями слуха;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- </a:t>
            </a:r>
            <a:r>
              <a:rPr lang="ru-RU" sz="2000" dirty="0" smtClean="0">
                <a:solidFill>
                  <a:schemeClr val="tx1"/>
                </a:solidFill>
              </a:rPr>
              <a:t> дети </a:t>
            </a:r>
            <a:r>
              <a:rPr lang="ru-RU" sz="2000" dirty="0">
                <a:solidFill>
                  <a:schemeClr val="tx1"/>
                </a:solidFill>
              </a:rPr>
              <a:t>с нарушениями зрения;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- </a:t>
            </a:r>
            <a:r>
              <a:rPr lang="ru-RU" sz="2000" dirty="0" smtClean="0">
                <a:solidFill>
                  <a:schemeClr val="tx1"/>
                </a:solidFill>
              </a:rPr>
              <a:t> дети </a:t>
            </a:r>
            <a:r>
              <a:rPr lang="ru-RU" sz="2000" dirty="0">
                <a:solidFill>
                  <a:schemeClr val="tx1"/>
                </a:solidFill>
              </a:rPr>
              <a:t>с тяжелыми нарушениями речи;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- </a:t>
            </a:r>
            <a:r>
              <a:rPr lang="ru-RU" sz="2000" dirty="0" smtClean="0">
                <a:solidFill>
                  <a:schemeClr val="tx1"/>
                </a:solidFill>
              </a:rPr>
              <a:t> дети </a:t>
            </a:r>
            <a:r>
              <a:rPr lang="ru-RU" sz="2000" dirty="0">
                <a:solidFill>
                  <a:schemeClr val="tx1"/>
                </a:solidFill>
              </a:rPr>
              <a:t>с множественными расстройствами;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- дети с эмоциональными расстройствами, с нарушением поведения </a:t>
            </a:r>
            <a:r>
              <a:rPr lang="ru-RU" sz="2000" dirty="0" smtClean="0">
                <a:solidFill>
                  <a:schemeClr val="tx1"/>
                </a:solidFill>
              </a:rPr>
              <a:t>              и </a:t>
            </a:r>
            <a:r>
              <a:rPr lang="ru-RU" sz="2000" dirty="0">
                <a:solidFill>
                  <a:schemeClr val="tx1"/>
                </a:solidFill>
              </a:rPr>
              <a:t>деятельности </a:t>
            </a:r>
            <a:r>
              <a:rPr lang="ru-RU" sz="2000" i="1" dirty="0">
                <a:solidFill>
                  <a:schemeClr val="tx1"/>
                </a:solidFill>
              </a:rPr>
              <a:t>(РАС);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- </a:t>
            </a:r>
            <a:r>
              <a:rPr lang="ru-RU" sz="2000" dirty="0" smtClean="0">
                <a:solidFill>
                  <a:schemeClr val="tx1"/>
                </a:solidFill>
              </a:rPr>
              <a:t> дети </a:t>
            </a:r>
            <a:r>
              <a:rPr lang="ru-RU" sz="2000" dirty="0">
                <a:solidFill>
                  <a:schemeClr val="tx1"/>
                </a:solidFill>
              </a:rPr>
              <a:t>с нарушениями </a:t>
            </a:r>
            <a:r>
              <a:rPr lang="ru-RU" sz="2000" dirty="0" err="1">
                <a:solidFill>
                  <a:schemeClr val="tx1"/>
                </a:solidFill>
              </a:rPr>
              <a:t>опорно</a:t>
            </a:r>
            <a:r>
              <a:rPr lang="ru-RU" sz="2000" dirty="0">
                <a:solidFill>
                  <a:schemeClr val="tx1"/>
                </a:solidFill>
              </a:rPr>
              <a:t> - двигательного аппарата </a:t>
            </a:r>
            <a:r>
              <a:rPr lang="ru-RU" sz="2000" i="1" dirty="0">
                <a:solidFill>
                  <a:schemeClr val="tx1"/>
                </a:solidFill>
              </a:rPr>
              <a:t>(НОДА)</a:t>
            </a: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cs typeface="Times New Roman" pitchFamily="18" charset="0"/>
              </a:rPr>
              <a:t>      </a:t>
            </a:r>
            <a:endParaRPr lang="ru-RU" sz="24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209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 txBox="1">
            <a:spLocks/>
          </p:cNvSpPr>
          <p:nvPr/>
        </p:nvSpPr>
        <p:spPr>
          <a:xfrm>
            <a:off x="2195736" y="476672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9024" y="404664"/>
            <a:ext cx="8784976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993300"/>
                </a:solidFill>
              </a:rPr>
              <a:t>Задержка психического развития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251520" y="1196752"/>
            <a:ext cx="8352928" cy="4347864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chemeClr val="tx1"/>
                </a:solidFill>
              </a:rPr>
              <a:t>             Задержка психического развития </a:t>
            </a:r>
            <a:r>
              <a:rPr lang="ru-RU" sz="2400" dirty="0">
                <a:solidFill>
                  <a:schemeClr val="tx1"/>
                </a:solidFill>
              </a:rPr>
              <a:t>– это темповое отставание развития психических механизмов, а также незрелость  эмоционально-волевой деятельности детей из-за недоразвития отдельных  мозговых структур. 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             Задержка психического развития не относится к стойким и необратимым видам психического недоразвития : это временное замедление темпа развития, поэтому при своевременной коррекции дети с ЗПР догоняют своих сверстников и могут учиться в обычной школе.</a:t>
            </a:r>
          </a:p>
          <a:p>
            <a:pPr algn="just"/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209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 txBox="1">
            <a:spLocks/>
          </p:cNvSpPr>
          <p:nvPr/>
        </p:nvSpPr>
        <p:spPr>
          <a:xfrm>
            <a:off x="2195736" y="476672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993300"/>
                </a:solidFill>
              </a:rPr>
              <a:t>Особенности развития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980728"/>
          <a:ext cx="8640960" cy="5413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287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37988">
                <a:tc>
                  <a:txBody>
                    <a:bodyPr/>
                    <a:lstStyle/>
                    <a:p>
                      <a:r>
                        <a:rPr lang="ru-RU" b="0" dirty="0"/>
                        <a:t>Память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Плохо запоминают информацию. Воспоминания отрывочны, неполны, только что выученное стихотворение, быстро забывается.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5355">
                <a:tc>
                  <a:txBody>
                    <a:bodyPr/>
                    <a:lstStyle/>
                    <a:p>
                      <a:r>
                        <a:rPr lang="ru-RU" b="0" dirty="0"/>
                        <a:t>Восприятие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Фрагментарное представление: общая картинка есть, но часть кусочков мозаики отсутствует. Наглядный материал усваивается намного лучше, чем словесный.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3762">
                <a:tc>
                  <a:txBody>
                    <a:bodyPr/>
                    <a:lstStyle/>
                    <a:p>
                      <a:r>
                        <a:rPr lang="ru-RU" b="0" dirty="0"/>
                        <a:t>Внимание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Трудно долго удерживать внимание,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постоянно на что-то отвлекается. Должна быть частая смена видов деятельности.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75355">
                <a:tc>
                  <a:txBody>
                    <a:bodyPr/>
                    <a:lstStyle/>
                    <a:p>
                      <a:r>
                        <a:rPr lang="ru-RU" b="0" dirty="0"/>
                        <a:t>Мышление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могут: представить детально конкретную ситуацию,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сделать какой-то общий вывод, классифицировать информацию, выделить основные признаки предметов, сравнить, найти различия и т. д.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3557">
                <a:tc>
                  <a:txBody>
                    <a:bodyPr/>
                    <a:lstStyle/>
                    <a:p>
                      <a:r>
                        <a:rPr lang="ru-RU" b="0" dirty="0"/>
                        <a:t>Речь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Неправильно произносят многие звуки, 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ебольшой словарный запас, сложно построить длинное предложение.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00567">
                <a:tc>
                  <a:txBody>
                    <a:bodyPr/>
                    <a:lstStyle/>
                    <a:p>
                      <a:r>
                        <a:rPr lang="ru-RU" b="0" dirty="0"/>
                        <a:t>Эмоционально-волевая сфера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fontAlgn="t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Постоянные резкие перепады настроения,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частые проявления агрессии, вспышки гнева,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повышенная тревожность, страх,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низкая самооценка, неуверенность в себе,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желание что-либо сделать,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гиперактивность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9209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 txBox="1">
            <a:spLocks/>
          </p:cNvSpPr>
          <p:nvPr/>
        </p:nvSpPr>
        <p:spPr>
          <a:xfrm>
            <a:off x="2195736" y="476672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404664"/>
            <a:ext cx="8784976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993300"/>
                </a:solidFill>
              </a:rPr>
              <a:t>Умственная отсталость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323528" y="1255068"/>
            <a:ext cx="8352928" cy="4347864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solidFill>
                  <a:schemeClr val="tx1"/>
                </a:solidFill>
              </a:rPr>
              <a:t>         Умственная отсталость </a:t>
            </a:r>
            <a:r>
              <a:rPr lang="ru-RU" sz="2000" dirty="0">
                <a:solidFill>
                  <a:schemeClr val="tx1"/>
                </a:solidFill>
              </a:rPr>
              <a:t>– врожденная или приобретенная в раннем возрасте задержка развития психики, проявляющаяся интеллектуальным недоразвитием и ведущая к социальной дезадаптации.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Характеризуется:</a:t>
            </a:r>
          </a:p>
          <a:p>
            <a:pPr algn="just">
              <a:buFontTx/>
              <a:buChar char="-"/>
            </a:pPr>
            <a:r>
              <a:rPr lang="ru-RU" sz="2000" dirty="0">
                <a:solidFill>
                  <a:schemeClr val="tx1"/>
                </a:solidFill>
              </a:rPr>
              <a:t>снижением интеллекта;</a:t>
            </a:r>
          </a:p>
          <a:p>
            <a:pPr algn="just">
              <a:buFontTx/>
              <a:buChar char="-"/>
            </a:pPr>
            <a:r>
              <a:rPr lang="ru-RU" sz="2000" dirty="0">
                <a:solidFill>
                  <a:schemeClr val="tx1"/>
                </a:solidFill>
              </a:rPr>
              <a:t>общим недоразвитием речи;</a:t>
            </a:r>
          </a:p>
          <a:p>
            <a:pPr algn="just">
              <a:buFontTx/>
              <a:buChar char="-"/>
            </a:pPr>
            <a:r>
              <a:rPr lang="ru-RU" sz="2000" dirty="0">
                <a:solidFill>
                  <a:schemeClr val="tx1"/>
                </a:solidFill>
              </a:rPr>
              <a:t>нарушением внимания, восприятия;</a:t>
            </a:r>
          </a:p>
          <a:p>
            <a:pPr algn="just">
              <a:buFontTx/>
              <a:buChar char="-"/>
            </a:pPr>
            <a:r>
              <a:rPr lang="ru-RU" sz="2000" dirty="0" err="1">
                <a:solidFill>
                  <a:schemeClr val="tx1"/>
                </a:solidFill>
              </a:rPr>
              <a:t>малопродуктивностью</a:t>
            </a:r>
            <a:r>
              <a:rPr lang="ru-RU" sz="2000" dirty="0">
                <a:solidFill>
                  <a:schemeClr val="tx1"/>
                </a:solidFill>
              </a:rPr>
              <a:t> памяти;</a:t>
            </a:r>
          </a:p>
          <a:p>
            <a:pPr algn="just">
              <a:buFontTx/>
              <a:buChar char="-"/>
            </a:pPr>
            <a:r>
              <a:rPr lang="ru-RU" sz="2000" dirty="0">
                <a:solidFill>
                  <a:schemeClr val="tx1"/>
                </a:solidFill>
              </a:rPr>
              <a:t>недоразвитием познавательных процессов;</a:t>
            </a:r>
          </a:p>
          <a:p>
            <a:pPr algn="just">
              <a:buFontTx/>
              <a:buChar char="-"/>
            </a:pPr>
            <a:r>
              <a:rPr lang="ru-RU" sz="2000" dirty="0">
                <a:solidFill>
                  <a:schemeClr val="tx1"/>
                </a:solidFill>
              </a:rPr>
              <a:t>нарушением эмоционально-волевой сферы.</a:t>
            </a:r>
          </a:p>
          <a:p>
            <a:pPr algn="just"/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209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3480</TotalTime>
  <Words>1806</Words>
  <Application>Microsoft Office PowerPoint</Application>
  <PresentationFormat>Экран (4:3)</PresentationFormat>
  <Paragraphs>223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 Организация развивающей  предметно-пространственной среды в группах общеразвивающей и комбинированной направленности в соответствии с особенностями развития детей с ОВЗ  </vt:lpstr>
      <vt:lpstr>Слайд 3</vt:lpstr>
      <vt:lpstr>Слайд 4</vt:lpstr>
      <vt:lpstr>Слайд 5</vt:lpstr>
      <vt:lpstr>Категории детей с ОВЗ</vt:lpstr>
      <vt:lpstr>Задержка психического развития</vt:lpstr>
      <vt:lpstr>Особенности развития</vt:lpstr>
      <vt:lpstr>Умственная отсталость</vt:lpstr>
      <vt:lpstr>Особенности развития</vt:lpstr>
      <vt:lpstr>Тяжелые нарушения речи</vt:lpstr>
      <vt:lpstr>Особенности развития</vt:lpstr>
      <vt:lpstr>Нарушение опорно-двигательного аппарата</vt:lpstr>
      <vt:lpstr>Особенности развития</vt:lpstr>
      <vt:lpstr>Коррекционный уголок</vt:lpstr>
      <vt:lpstr>Игры на развитие памяти</vt:lpstr>
      <vt:lpstr>Игры на развитие восприятия</vt:lpstr>
      <vt:lpstr>Игры на развитие мышления</vt:lpstr>
      <vt:lpstr>Игры на развитие внимания</vt:lpstr>
      <vt:lpstr>Игры на развитие речи</vt:lpstr>
      <vt:lpstr>Игры на развитие мелкой моторики</vt:lpstr>
      <vt:lpstr>Расстройства аутистического спектра</vt:lpstr>
      <vt:lpstr>Особенности развития</vt:lpstr>
      <vt:lpstr>Особенности развития</vt:lpstr>
      <vt:lpstr>РППС для детей с РАС</vt:lpstr>
      <vt:lpstr>РППС для детей с РАС</vt:lpstr>
      <vt:lpstr>Коррекционный уголок</vt:lpstr>
      <vt:lpstr>Коррекционный уголок</vt:lpstr>
      <vt:lpstr>Коррекционный уголок</vt:lpstr>
      <vt:lpstr>Домашнее задание</vt:lpstr>
      <vt:lpstr>??????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Jeka</cp:lastModifiedBy>
  <cp:revision>366</cp:revision>
  <dcterms:created xsi:type="dcterms:W3CDTF">2017-05-02T05:07:46Z</dcterms:created>
  <dcterms:modified xsi:type="dcterms:W3CDTF">2022-12-16T06:34:44Z</dcterms:modified>
</cp:coreProperties>
</file>